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5" r:id="rId7"/>
    <p:sldId id="263" r:id="rId8"/>
    <p:sldId id="258" r:id="rId9"/>
    <p:sldId id="262" r:id="rId10"/>
    <p:sldId id="261" r:id="rId11"/>
    <p:sldId id="270" r:id="rId12"/>
    <p:sldId id="260" r:id="rId13"/>
    <p:sldId id="259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Bradley" initials="SB" lastIdx="12" clrIdx="0">
    <p:extLst>
      <p:ext uri="{19B8F6BF-5375-455C-9EA6-DF929625EA0E}">
        <p15:presenceInfo xmlns:p15="http://schemas.microsoft.com/office/powerpoint/2012/main" userId="S-1-5-21-725345543-1708537768-1801674531-17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7T13:57:24.247" idx="2">
    <p:pos x="10" y="10"/>
    <p:text>Since most of your other screen shots are from the demo, can this be too and remove the blur/location?</p:text>
    <p:extLst>
      <p:ext uri="{C676402C-5697-4E1C-873F-D02D1690AC5C}">
        <p15:threadingInfo xmlns:p15="http://schemas.microsoft.com/office/powerpoint/2012/main" timeZoneBias="240"/>
      </p:ext>
    </p:extLst>
  </p:cm>
  <p:cm authorId="1" dt="2023-09-27T13:57:38.541" idx="3">
    <p:pos x="10" y="106"/>
    <p:text>Done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3-09-27T14:07:17.524" idx="6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7T14:06:01.686" idx="4">
    <p:pos x="10" y="10"/>
    <p:text>KC I do not believe your transitions are working during the slide presentation. At least it did not work for me.</p:text>
    <p:extLst>
      <p:ext uri="{C676402C-5697-4E1C-873F-D02D1690AC5C}">
        <p15:threadingInfo xmlns:p15="http://schemas.microsoft.com/office/powerpoint/2012/main" timeZoneBias="240"/>
      </p:ext>
    </p:extLst>
  </p:cm>
  <p:cm authorId="1" dt="2023-09-27T14:06:21.290" idx="5">
    <p:pos x="10" y="106"/>
    <p:text>Confirmed that they are.  I have them running of clicking the title</p:text>
    <p:extLst>
      <p:ext uri="{C676402C-5697-4E1C-873F-D02D1690AC5C}">
        <p15:threadingInfo xmlns:p15="http://schemas.microsoft.com/office/powerpoint/2012/main" timeZoneBias="240">
          <p15:parentCm authorId="1" idx="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7T15:09:46.803" idx="7">
    <p:pos x="10" y="10"/>
    <p:text>What about Pt Search? And Real Time Appt Status tab?</p:text>
    <p:extLst>
      <p:ext uri="{C676402C-5697-4E1C-873F-D02D1690AC5C}">
        <p15:threadingInfo xmlns:p15="http://schemas.microsoft.com/office/powerpoint/2012/main" timeZoneBias="240"/>
      </p:ext>
    </p:extLst>
  </p:cm>
  <p:cm authorId="1" dt="2023-09-27T15:10:29.826" idx="8">
    <p:pos x="10" y="106"/>
    <p:text>Oh yea those are good ones, Added a video of patient search and the real time in the real time section.</p:text>
    <p:extLst>
      <p:ext uri="{C676402C-5697-4E1C-873F-D02D1690AC5C}">
        <p15:threadingInfo xmlns:p15="http://schemas.microsoft.com/office/powerpoint/2012/main" timeZoneBias="240">
          <p15:parentCm authorId="1" idx="7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7T15:20:43.408" idx="9">
    <p:pos x="10" y="10"/>
    <p:text>KC  - What about Lab Results, and Provider Notes-Signed?</p:text>
    <p:extLst>
      <p:ext uri="{C676402C-5697-4E1C-873F-D02D1690AC5C}">
        <p15:threadingInfo xmlns:p15="http://schemas.microsoft.com/office/powerpoint/2012/main" timeZoneBias="240"/>
      </p:ext>
    </p:extLst>
  </p:cm>
  <p:cm authorId="1" dt="2023-09-27T15:21:11.692" idx="10">
    <p:pos x="10" y="106"/>
    <p:text>I think i might Veto these as items I show.  The results reort leave something to be desired and the Provider note report is a lame "my notes"</p:text>
    <p:extLst>
      <p:ext uri="{C676402C-5697-4E1C-873F-D02D1690AC5C}">
        <p15:threadingInfo xmlns:p15="http://schemas.microsoft.com/office/powerpoint/2012/main" timeZoneBias="240">
          <p15:parentCm authorId="1" idx="9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7T15:57:25.335" idx="11">
    <p:pos x="10" y="10"/>
    <p:text>KC What about Occupational Med reports and maybe mention the AR category, and/or Billing Summary Report</p:text>
    <p:extLst>
      <p:ext uri="{C676402C-5697-4E1C-873F-D02D1690AC5C}">
        <p15:threadingInfo xmlns:p15="http://schemas.microsoft.com/office/powerpoint/2012/main" timeZoneBias="240"/>
      </p:ext>
    </p:extLst>
  </p:cm>
  <p:cm authorId="1" dt="2023-09-27T15:57:41.029" idx="12">
    <p:pos x="10" y="106"/>
    <p:text>Added two!</p:text>
    <p:extLst>
      <p:ext uri="{C676402C-5697-4E1C-873F-D02D1690AC5C}">
        <p15:threadingInfo xmlns:p15="http://schemas.microsoft.com/office/powerpoint/2012/main" timeZoneBias="240">
          <p15:parentCm authorId="1" idx="1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00C-681E-B286-8674-7ED56B16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B883-072F-6988-3CDA-037AEEEC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1DEB-E66C-4109-3996-F0C6AC1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88D3-FB85-60AB-BD94-0EF6FB1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66D-A3C4-26A7-4DF2-17EBC10D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7708-08F1-F3FB-5C83-A2C202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C9CB-241E-227E-42F0-051A53B1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594D-10D7-6EEB-F167-66B6DC1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2756-F7D0-FADC-0995-973E420B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22B-FE29-291D-0194-0181447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DE35-22FA-3B83-642D-77B24F9A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3EDF-2AFF-08D2-7DEF-3387AF75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13DD-8F82-6F8B-0D97-C5A1B931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BA13-9422-1B73-2357-A538B0E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9DFD-1431-C937-55C2-9C19FEB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932-9DD8-83E3-3668-C15D109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1479-E92C-5033-1C0A-B5EE3138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4617-FAA3-B221-FA1B-FF26ECB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F9D0-A0AA-82A1-D847-9ED0681F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212-E58E-C3E1-ACC5-0CE2F88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677-E110-04B0-4C54-47160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B60C-37E9-E836-AA64-DE59C3E7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89DC-A8BA-4619-EDC8-32CEE75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0FA0-83FA-A9AF-D6C5-08D9435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158-1E09-E5C1-C2AE-B0741C9A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489-798D-31AF-2542-8AFAC63E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BB4B-8E14-2476-04CC-F2958D74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1F730-A04F-3760-685D-7674FF2A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F6B-77D7-CD35-5284-29C1274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CFB5-7F67-90C2-9FDE-E2FBFBE6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ED09-DE82-B970-1855-AB77BF1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40E-E01A-A3AE-0793-93CF0762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481-DF2F-0295-6135-A9C67869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25EF-3A84-9A04-68FD-E93433498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09E-960B-BB11-A9B7-E9E677B1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4891-B3C6-4443-0DC7-2B5A65B4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3A3B6-7E07-6700-EAD2-5F74AA8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083E-088A-5084-B8B1-8CEB756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F2A5A-C01B-5E1C-377E-600D0396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D505-B1F8-ED2F-BBF7-F1B0AEE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B2A6-9CD8-8B3E-704E-BE64AE1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3E0D-7535-C51A-19C8-A5E84443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201A-B8FE-1218-2517-C3F2A09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F0F72-6C31-A702-7C77-59A44B0D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4177E-5C0C-5030-6AF0-F634627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70B-AAF5-DC8E-7642-B94959D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4B3-7E81-D3F8-2706-55E05E0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6436-10AB-888D-194F-C3DB07F8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DA4B-AAE4-8C4F-0AB3-6739CB6A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400-5B8B-1C4F-E4A5-196517C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7938-8445-082D-879F-6A21D5C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C9BA-1753-4849-A70F-C16FACA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B04-D7C0-7C71-17F7-07ED8C8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9AAD7-41AF-6560-27F1-6201107BB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3F591-B40C-88BC-FE53-570604C1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9ECF-27A6-41CC-59FE-1DDC14C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DC50-C768-0380-4D38-01C137C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B1AAE-48F5-A8BE-B25D-4F31C1CC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D0626-1DE8-4AE8-6B58-FB1739FC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9C09-767C-1891-43C1-785F2840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2FE-45CF-849B-BB88-341B8A24C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F5FA-4905-7E54-755A-04902850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539B-FC0D-6C07-5006-4D0F9D2F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811688" y="2993983"/>
            <a:ext cx="817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Myriad Pro Light" panose="020B0403030403020204"/>
              </a:rPr>
              <a:t>CureMD's</a:t>
            </a:r>
            <a:r>
              <a:rPr lang="en-US" sz="3200" dirty="0">
                <a:latin typeface="Myriad Pro Light" panose="020B0403030403020204"/>
              </a:rPr>
              <a:t> Most Commonly Used Reports​</a:t>
            </a:r>
          </a:p>
          <a:p>
            <a:endParaRPr lang="en-US" sz="3200" dirty="0">
              <a:latin typeface="Myriad Pro Light" panose="020B0403030403020204"/>
            </a:endParaRPr>
          </a:p>
          <a:p>
            <a:r>
              <a:rPr lang="en-US" sz="3200" dirty="0">
                <a:latin typeface="Myriad Pro Light" panose="020B0403030403020204"/>
              </a:rPr>
              <a:t>Steven Bradley</a:t>
            </a:r>
          </a:p>
        </p:txBody>
      </p:sp>
    </p:spTree>
    <p:extLst>
      <p:ext uri="{BB962C8B-B14F-4D97-AF65-F5344CB8AC3E}">
        <p14:creationId xmlns:p14="http://schemas.microsoft.com/office/powerpoint/2010/main" val="23488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C5E61-7FD1-47F2-B690-515E1FC0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Demographic/ Appointment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6493-FEEB-42B8-87C3-77646E64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Patient Search Report</a:t>
            </a:r>
          </a:p>
          <a:p>
            <a:pPr lvl="1"/>
            <a:r>
              <a:rPr lang="en-US" dirty="0">
                <a:latin typeface="Myriad Pro Light"/>
              </a:rPr>
              <a:t>Powerful Report for Identifying Patients</a:t>
            </a:r>
          </a:p>
          <a:p>
            <a:pPr lvl="1"/>
            <a:r>
              <a:rPr lang="en-US" dirty="0">
                <a:latin typeface="Myriad Pro Light"/>
              </a:rPr>
              <a:t>Mass Texting or Email</a:t>
            </a:r>
          </a:p>
          <a:p>
            <a:r>
              <a:rPr lang="en-US" dirty="0">
                <a:latin typeface="Myriad Pro Light"/>
              </a:rPr>
              <a:t>Patient -&gt; Demographics</a:t>
            </a:r>
          </a:p>
          <a:p>
            <a:pPr lvl="1"/>
            <a:r>
              <a:rPr lang="en-US" dirty="0">
                <a:latin typeface="Myriad Pro Light"/>
              </a:rPr>
              <a:t>Searchable by Registration/ Appointment Date</a:t>
            </a:r>
          </a:p>
          <a:p>
            <a:r>
              <a:rPr lang="en-US" dirty="0">
                <a:latin typeface="Myriad Pro Light"/>
              </a:rPr>
              <a:t>Scheduling -&gt; Enterprise Report</a:t>
            </a:r>
          </a:p>
          <a:p>
            <a:pPr lvl="1"/>
            <a:r>
              <a:rPr lang="en-US" dirty="0">
                <a:latin typeface="Myriad Pro Light"/>
              </a:rPr>
              <a:t>Summary Vs Reason Summary Views</a:t>
            </a:r>
          </a:p>
          <a:p>
            <a:pPr lvl="1"/>
            <a:endParaRPr lang="en-US" dirty="0">
              <a:latin typeface="Myriad Pro Light"/>
            </a:endParaRPr>
          </a:p>
          <a:p>
            <a:pPr lvl="1"/>
            <a:endParaRPr lang="en-US" dirty="0">
              <a:latin typeface="Myriad Pro Light"/>
            </a:endParaRPr>
          </a:p>
          <a:p>
            <a:pPr lvl="1"/>
            <a:endParaRPr lang="en-US" dirty="0">
              <a:latin typeface="Myriad Pro Light"/>
            </a:endParaRPr>
          </a:p>
          <a:p>
            <a:pPr lvl="1"/>
            <a:endParaRPr lang="en-US" dirty="0">
              <a:latin typeface="Myriad Pro Light"/>
            </a:endParaRPr>
          </a:p>
        </p:txBody>
      </p:sp>
      <p:pic>
        <p:nvPicPr>
          <p:cNvPr id="4" name="Patient Search Creation">
            <a:hlinkClick r:id="" action="ppaction://media"/>
            <a:extLst>
              <a:ext uri="{FF2B5EF4-FFF2-40B4-BE49-F238E27FC236}">
                <a16:creationId xmlns:a16="http://schemas.microsoft.com/office/drawing/2014/main" id="{DCBC8D47-10BB-435A-B32A-A063A8A251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463550"/>
            <a:ext cx="12192000" cy="5929313"/>
          </a:xfrm>
          <a:prstGeom prst="rect">
            <a:avLst/>
          </a:prstGeom>
        </p:spPr>
      </p:pic>
      <p:pic>
        <p:nvPicPr>
          <p:cNvPr id="6" name="Patient Search Execution">
            <a:hlinkClick r:id="" action="ppaction://media"/>
            <a:extLst>
              <a:ext uri="{FF2B5EF4-FFF2-40B4-BE49-F238E27FC236}">
                <a16:creationId xmlns:a16="http://schemas.microsoft.com/office/drawing/2014/main" id="{7C82A5D7-A69A-485C-B9F2-D50955BC1BB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463550"/>
            <a:ext cx="12192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C5E61-7FD1-47F2-B690-515E1FC0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Clinical/ Service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6493-FEEB-42B8-87C3-77646E64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Health Department -&gt; Service Details </a:t>
            </a:r>
          </a:p>
          <a:p>
            <a:pPr lvl="1"/>
            <a:r>
              <a:rPr lang="en-US" dirty="0">
                <a:latin typeface="Myriad Pro Light" panose="020B0403030403020204"/>
              </a:rPr>
              <a:t>Breakdown of services/ CPT codes/ Diagnosis Codes Used </a:t>
            </a:r>
          </a:p>
          <a:p>
            <a:r>
              <a:rPr lang="en-US" dirty="0">
                <a:latin typeface="Myriad Pro Light" panose="020B0403030403020204"/>
              </a:rPr>
              <a:t>Public Health Surveillance -&gt; Index Cases</a:t>
            </a:r>
          </a:p>
          <a:p>
            <a:pPr lvl="1"/>
            <a:r>
              <a:rPr lang="en-US" dirty="0">
                <a:latin typeface="Myriad Pro Light" panose="020B0403030403020204"/>
              </a:rPr>
              <a:t>Searchable by Diagnosis to see all Cases and Associated Contacts</a:t>
            </a:r>
          </a:p>
          <a:p>
            <a:r>
              <a:rPr lang="en-US" dirty="0">
                <a:latin typeface="Myriad Pro Light" panose="020B0403030403020204"/>
              </a:rPr>
              <a:t>EHR -&gt; Medications</a:t>
            </a:r>
          </a:p>
          <a:p>
            <a:pPr lvl="1"/>
            <a:r>
              <a:rPr lang="en-US" dirty="0">
                <a:latin typeface="Myriad Pro Light" panose="020B0403030403020204"/>
              </a:rPr>
              <a:t>Allows for Searching of a specific medication to see associated patients</a:t>
            </a:r>
          </a:p>
          <a:p>
            <a:pPr lvl="1"/>
            <a:endParaRPr lang="en-US" dirty="0">
              <a:latin typeface="Myriad Pro Light" panose="020B0403030403020204"/>
            </a:endParaRPr>
          </a:p>
          <a:p>
            <a:pPr lvl="1"/>
            <a:endParaRPr lang="en-US" dirty="0">
              <a:latin typeface="Myriad Pro Light" panose="020B0403030403020204"/>
            </a:endParaRPr>
          </a:p>
          <a:p>
            <a:pPr lvl="1"/>
            <a:endParaRPr lang="en-US" dirty="0">
              <a:latin typeface="Myriad Pro Light" panose="020B04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199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C5E61-7FD1-47F2-B690-515E1FC0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Accounts Receivable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6493-FEEB-42B8-87C3-77646E64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Myriad Pro Light" panose="020B0403030403020204"/>
              </a:rPr>
              <a:t>Miscellaneous -&gt; Billing Summary</a:t>
            </a:r>
          </a:p>
          <a:p>
            <a:pPr lvl="1"/>
            <a:r>
              <a:rPr lang="en-US" dirty="0">
                <a:latin typeface="Myriad Pro Light" panose="020B0403030403020204"/>
              </a:rPr>
              <a:t>CPT Level Reporting on Outstanding or Paid Visits</a:t>
            </a:r>
          </a:p>
          <a:p>
            <a:r>
              <a:rPr lang="en-US" dirty="0">
                <a:latin typeface="Myriad Pro Light" panose="020B0403030403020204"/>
              </a:rPr>
              <a:t>Claims -&gt; Occupational Medicine</a:t>
            </a:r>
          </a:p>
          <a:p>
            <a:pPr lvl="1"/>
            <a:r>
              <a:rPr lang="en-US" dirty="0">
                <a:latin typeface="Myriad Pro Light" panose="020B0403030403020204"/>
              </a:rPr>
              <a:t>Creation of Invoice to Bill Businesses</a:t>
            </a:r>
          </a:p>
          <a:p>
            <a:r>
              <a:rPr lang="en-US" dirty="0">
                <a:latin typeface="Myriad Pro Light" panose="020B0403030403020204"/>
              </a:rPr>
              <a:t>Collection Ratio -&gt; Collection Ratio Monthly Report</a:t>
            </a:r>
          </a:p>
          <a:p>
            <a:pPr lvl="1"/>
            <a:r>
              <a:rPr lang="en-US" dirty="0">
                <a:latin typeface="Myriad Pro Light" panose="020B0403030403020204"/>
              </a:rPr>
              <a:t>Displays charged amounts and generates % of current payment</a:t>
            </a:r>
          </a:p>
          <a:p>
            <a:r>
              <a:rPr lang="en-US" dirty="0">
                <a:latin typeface="Myriad Pro Light" panose="020B0403030403020204"/>
              </a:rPr>
              <a:t>Health Department -&gt; First Pass Pay Rate</a:t>
            </a:r>
          </a:p>
          <a:p>
            <a:pPr lvl="1"/>
            <a:r>
              <a:rPr lang="en-US" dirty="0">
                <a:latin typeface="Myriad Pro Light" panose="020B0403030403020204"/>
              </a:rPr>
              <a:t>Displays by Payer how successful submissions are by attempt to bill</a:t>
            </a:r>
          </a:p>
          <a:p>
            <a:r>
              <a:rPr lang="en-US" dirty="0">
                <a:latin typeface="Myriad Pro Light" panose="020B0403030403020204"/>
              </a:rPr>
              <a:t>Health Department -&gt; Payment Breakdown</a:t>
            </a:r>
          </a:p>
          <a:p>
            <a:pPr lvl="1"/>
            <a:r>
              <a:rPr lang="en-US" dirty="0">
                <a:latin typeface="Myriad Pro Light" panose="020B0403030403020204"/>
              </a:rPr>
              <a:t>Displays Payments by Program/ Service/ Calendar</a:t>
            </a:r>
          </a:p>
          <a:p>
            <a:pPr marL="457200" lvl="1" indent="0">
              <a:buNone/>
            </a:pPr>
            <a:endParaRPr lang="en-US" dirty="0">
              <a:latin typeface="Myriad Pro Light" panose="020B0403030403020204"/>
            </a:endParaRPr>
          </a:p>
          <a:p>
            <a:pPr lvl="1"/>
            <a:endParaRPr lang="en-US" dirty="0">
              <a:latin typeface="Myriad Pro Light" panose="020B0403030403020204"/>
            </a:endParaRPr>
          </a:p>
          <a:p>
            <a:pPr lvl="1"/>
            <a:endParaRPr lang="en-US" dirty="0">
              <a:latin typeface="Myriad Pro Light" panose="020B0403030403020204"/>
            </a:endParaRPr>
          </a:p>
          <a:p>
            <a:pPr lvl="1"/>
            <a:endParaRPr lang="en-US" dirty="0">
              <a:latin typeface="Myriad Pro Light" panose="020B04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9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8D07-A2AF-4E19-9E15-BDADC6A4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9ACA-245F-4B36-8B1D-A2028E19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ABEE9-E25F-40E2-9678-9B5E7DCB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yriad Pro Light" panose="020B0403030403020204"/>
              </a:rPr>
              <a:t>RealTime</a:t>
            </a:r>
            <a:r>
              <a:rPr lang="en-US" dirty="0">
                <a:latin typeface="Myriad Pro Light" panose="020B0403030403020204"/>
              </a:rPr>
              <a:t> Vs Canned/ Data Mining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F318A-1ED6-4C5B-BB6F-AE31653D8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Myriad Pro Light" panose="020B0403030403020204"/>
              </a:rPr>
              <a:t>RealTime</a:t>
            </a:r>
            <a:r>
              <a:rPr lang="en-US" dirty="0">
                <a:latin typeface="Myriad Pro Light" panose="020B0403030403020204"/>
              </a:rPr>
              <a:t>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671F2-F621-4084-826D-80160D8F1B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  <a:hlinkClick r:id="rId3" action="ppaction://hlinksldjump"/>
              </a:rPr>
              <a:t>My Notes</a:t>
            </a:r>
            <a:endParaRPr lang="en-US" dirty="0">
              <a:latin typeface="Myriad Pro Light" panose="020B0403030403020204"/>
            </a:endParaRPr>
          </a:p>
          <a:p>
            <a:r>
              <a:rPr lang="en-US" dirty="0">
                <a:latin typeface="Myriad Pro Light" panose="020B0403030403020204"/>
                <a:hlinkClick r:id="rId4" action="ppaction://hlinksldjump"/>
              </a:rPr>
              <a:t>Charge Custom View</a:t>
            </a:r>
            <a:endParaRPr lang="en-US" dirty="0">
              <a:latin typeface="Myriad Pro Light" panose="020B0403030403020204"/>
            </a:endParaRPr>
          </a:p>
          <a:p>
            <a:r>
              <a:rPr lang="en-US" dirty="0">
                <a:latin typeface="Myriad Pro Light" panose="020B0403030403020204"/>
                <a:hlinkClick r:id="rId5" action="ppaction://hlinksldjump"/>
              </a:rPr>
              <a:t>Financial Overview</a:t>
            </a:r>
            <a:endParaRPr lang="en-US" dirty="0">
              <a:latin typeface="Myriad Pro Light" panose="020B0403030403020204"/>
            </a:endParaRPr>
          </a:p>
          <a:p>
            <a:r>
              <a:rPr lang="en-US" dirty="0">
                <a:latin typeface="Myriad Pro Light" panose="020B0403030403020204"/>
                <a:hlinkClick r:id="rId6" action="ppaction://hlinksldjump"/>
              </a:rPr>
              <a:t>Lab Advanced View</a:t>
            </a:r>
            <a:endParaRPr lang="en-US" dirty="0">
              <a:latin typeface="Myriad Pro Light" panose="020B0403030403020204"/>
            </a:endParaRPr>
          </a:p>
          <a:p>
            <a:r>
              <a:rPr lang="en-US" dirty="0">
                <a:latin typeface="Myriad Pro Light" panose="020B0403030403020204"/>
                <a:hlinkClick r:id="rId7" action="ppaction://hlinksldjump"/>
              </a:rPr>
              <a:t>Today’s Patients </a:t>
            </a:r>
            <a:endParaRPr lang="en-US" dirty="0">
              <a:latin typeface="Myriad Pro Light" panose="020B0403030403020204"/>
            </a:endParaRPr>
          </a:p>
          <a:p>
            <a:r>
              <a:rPr lang="en-US" dirty="0">
                <a:latin typeface="Myriad Pro Light" panose="020B0403030403020204"/>
                <a:hlinkClick r:id="rId8" action="ppaction://hlinksldjump"/>
              </a:rPr>
              <a:t>Appointment Status Tab</a:t>
            </a:r>
            <a:endParaRPr lang="en-US" dirty="0">
              <a:latin typeface="Myriad Pro Light" panose="020B040303040302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B51EEB-6FE3-4E70-AE63-2368988A2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Canned/ Data Mined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501D6-3485-4750-8E62-B2CAF81949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Over 140 Report</a:t>
            </a:r>
          </a:p>
          <a:p>
            <a:r>
              <a:rPr lang="en-US" dirty="0">
                <a:latin typeface="Myriad Pro Light" panose="020B0403030403020204"/>
              </a:rPr>
              <a:t>Largely Sourced from Charges</a:t>
            </a:r>
          </a:p>
          <a:p>
            <a:r>
              <a:rPr lang="en-US" dirty="0">
                <a:latin typeface="Myriad Pro Light" panose="020B0403030403020204"/>
              </a:rPr>
              <a:t>Various Categories of AR, Scheduling…</a:t>
            </a:r>
          </a:p>
        </p:txBody>
      </p:sp>
    </p:spTree>
    <p:extLst>
      <p:ext uri="{BB962C8B-B14F-4D97-AF65-F5344CB8AC3E}">
        <p14:creationId xmlns:p14="http://schemas.microsoft.com/office/powerpoint/2010/main" val="164239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5D8A-BEAD-4DEC-A906-CFF83831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My Notes/ Provider Note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378C0D-356B-4C7C-A06B-5AFB4612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91" y="1825625"/>
            <a:ext cx="9549218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Left 9">
            <a:hlinkClick r:id="rId3" action="ppaction://hlinksldjump"/>
            <a:extLst>
              <a:ext uri="{FF2B5EF4-FFF2-40B4-BE49-F238E27FC236}">
                <a16:creationId xmlns:a16="http://schemas.microsoft.com/office/drawing/2014/main" id="{921CCF51-9BA7-40D5-90DD-E3952F286F39}"/>
              </a:ext>
            </a:extLst>
          </p:cNvPr>
          <p:cNvSpPr/>
          <p:nvPr/>
        </p:nvSpPr>
        <p:spPr>
          <a:xfrm>
            <a:off x="342983" y="60287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C242F12-8DC3-4F29-8C25-D0ED2E1FC2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DA40-70AA-4DF8-A6A3-9BA06C17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Charge Custom Views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EA8D62-044B-4BEA-888A-CC36B6B11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5827"/>
            <a:ext cx="10515600" cy="281093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9D680063-A2B0-4479-9D49-0F6587D3419E}"/>
              </a:ext>
            </a:extLst>
          </p:cNvPr>
          <p:cNvSpPr/>
          <p:nvPr/>
        </p:nvSpPr>
        <p:spPr>
          <a:xfrm>
            <a:off x="342983" y="60287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AB79-216A-4D02-8E62-50D74AFE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Financial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8F0B52-FF68-46FA-805E-C4E5DB566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361"/>
            <a:ext cx="10515600" cy="40998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E0B3F26D-E50B-4FD1-AFE7-CD06E937BBC7}"/>
              </a:ext>
            </a:extLst>
          </p:cNvPr>
          <p:cNvSpPr/>
          <p:nvPr/>
        </p:nvSpPr>
        <p:spPr>
          <a:xfrm>
            <a:off x="342983" y="60287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51C2-6193-45CD-AF45-60DBE99B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Lab Advanced 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C748D1-0A72-403B-8912-543E5AFCE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329"/>
            <a:ext cx="10515600" cy="43259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Left 10">
            <a:hlinkClick r:id="rId3" action="ppaction://hlinksldjump"/>
            <a:extLst>
              <a:ext uri="{FF2B5EF4-FFF2-40B4-BE49-F238E27FC236}">
                <a16:creationId xmlns:a16="http://schemas.microsoft.com/office/drawing/2014/main" id="{54D3BDB6-6892-49C8-ACAF-53808B8421A4}"/>
              </a:ext>
            </a:extLst>
          </p:cNvPr>
          <p:cNvSpPr/>
          <p:nvPr/>
        </p:nvSpPr>
        <p:spPr>
          <a:xfrm>
            <a:off x="342983" y="60287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318C-9F8E-40B3-B282-36FA1FC6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Todays Patients</a:t>
            </a:r>
          </a:p>
        </p:txBody>
      </p:sp>
      <p:sp>
        <p:nvSpPr>
          <p:cNvPr id="15" name="Arrow: Left 14">
            <a:hlinkClick r:id="rId2" action="ppaction://hlinksldjump"/>
            <a:extLst>
              <a:ext uri="{FF2B5EF4-FFF2-40B4-BE49-F238E27FC236}">
                <a16:creationId xmlns:a16="http://schemas.microsoft.com/office/drawing/2014/main" id="{43E67677-E1AD-4276-B30B-24BC78C99E5B}"/>
              </a:ext>
            </a:extLst>
          </p:cNvPr>
          <p:cNvSpPr/>
          <p:nvPr/>
        </p:nvSpPr>
        <p:spPr>
          <a:xfrm>
            <a:off x="342983" y="60287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D664C-1A63-4C50-9A3D-4907ACEA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5564F-2F34-47A2-9BC7-E31CCCBA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32" y="1529188"/>
            <a:ext cx="9975876" cy="4647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318C-9F8E-40B3-B282-36FA1FC6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Appointment Status Tab</a:t>
            </a:r>
          </a:p>
        </p:txBody>
      </p:sp>
      <p:sp>
        <p:nvSpPr>
          <p:cNvPr id="15" name="Arrow: Left 14">
            <a:hlinkClick r:id="rId2" action="ppaction://hlinksldjump"/>
            <a:extLst>
              <a:ext uri="{FF2B5EF4-FFF2-40B4-BE49-F238E27FC236}">
                <a16:creationId xmlns:a16="http://schemas.microsoft.com/office/drawing/2014/main" id="{43E67677-E1AD-4276-B30B-24BC78C99E5B}"/>
              </a:ext>
            </a:extLst>
          </p:cNvPr>
          <p:cNvSpPr/>
          <p:nvPr/>
        </p:nvSpPr>
        <p:spPr>
          <a:xfrm>
            <a:off x="342983" y="60287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1482558-3A96-434A-93E8-7A69479A9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24692"/>
            <a:ext cx="10515600" cy="3153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DE459-0D4E-4ED4-819F-B44820B8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753" y="1461790"/>
            <a:ext cx="6933333" cy="4523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2554-C336-444A-A4C4-BF5806AE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Canned Reports FYI’s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5896-45B2-45A9-A0CD-312AD732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Sources of Data </a:t>
            </a:r>
          </a:p>
          <a:p>
            <a:r>
              <a:rPr lang="en-US" dirty="0">
                <a:latin typeface="Myriad Pro Light"/>
              </a:rPr>
              <a:t>Sorting Options/ Details Vs Summary Selection</a:t>
            </a:r>
          </a:p>
          <a:p>
            <a:r>
              <a:rPr lang="en-US" dirty="0">
                <a:latin typeface="Myriad Pro Light"/>
              </a:rPr>
              <a:t>Favoriting Reports</a:t>
            </a:r>
          </a:p>
          <a:p>
            <a:pPr marL="0" indent="0">
              <a:buNone/>
            </a:pPr>
            <a:endParaRPr lang="en-US" dirty="0">
              <a:latin typeface="Myriad Pr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AD93B-A536-46FC-B455-69C5380B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90" y="2958901"/>
            <a:ext cx="5447619" cy="1895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DE86A-1F19-48AD-A75B-3F3E0A183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86" y="1734978"/>
            <a:ext cx="6885714" cy="304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E895F-5592-4526-9B71-4513D111D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83" y="3513499"/>
            <a:ext cx="10247619" cy="2609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 xsi:nil="true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50CF31-CCA5-4D12-9129-98AF9C540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3FC044-04F2-45D5-85C3-020ACA72FA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49CD61-EA63-4D29-A297-D2D5ED674183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5a202a1f-a3da-4432-b65e-905e9552fcf8"/>
    <ds:schemaRef ds:uri="ee36578f-8222-40a7-863e-3e150c1c0bf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4099</TotalTime>
  <Words>240</Words>
  <Application>Microsoft Office PowerPoint</Application>
  <PresentationFormat>Widescreen</PresentationFormat>
  <Paragraphs>57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RealTime Vs Canned/ Data Mining Reports</vt:lpstr>
      <vt:lpstr>My Notes/ Provider Note </vt:lpstr>
      <vt:lpstr>Charge Custom Views</vt:lpstr>
      <vt:lpstr>Financial Overview</vt:lpstr>
      <vt:lpstr>Lab Advanced View</vt:lpstr>
      <vt:lpstr>Todays Patients</vt:lpstr>
      <vt:lpstr>Appointment Status Tab</vt:lpstr>
      <vt:lpstr>Canned Reports FYI’s</vt:lpstr>
      <vt:lpstr>Demographic/ Appointment Reports</vt:lpstr>
      <vt:lpstr>Clinical/ Service Reports</vt:lpstr>
      <vt:lpstr>Accounts Receivable Reports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DeVoile</dc:creator>
  <cp:lastModifiedBy>Kristina Cramarossa</cp:lastModifiedBy>
  <cp:revision>33</cp:revision>
  <dcterms:created xsi:type="dcterms:W3CDTF">2023-08-22T16:15:59Z</dcterms:created>
  <dcterms:modified xsi:type="dcterms:W3CDTF">2023-09-27T21:03:08Z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  <property fmtid="{D5CDD505-2E9C-101B-9397-08002B2CF9AE}" pid="3" name="MediaServiceImageTags">
    <vt:lpwstr/>
  </property>
</Properties>
</file>